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Nunito"/>
      <p:regular r:id="rId23"/>
      <p:bold r:id="rId24"/>
      <p:italic r:id="rId25"/>
      <p:boldItalic r:id="rId26"/>
    </p:embeddedFont>
    <p:embeddedFont>
      <p:font typeface="Salsa"/>
      <p:regular r:id="rId27"/>
    </p:embeddedFont>
    <p:embeddedFont>
      <p:font typeface="Average"/>
      <p:regular r:id="rId28"/>
    </p:embeddedFont>
    <p:embeddedFont>
      <p:font typeface="Yanone Kaffeesatz"/>
      <p:regular r:id="rId29"/>
      <p:bold r:id="rId30"/>
    </p:embeddedFont>
    <p:embeddedFont>
      <p:font typeface="Oswald"/>
      <p:regular r:id="rId31"/>
      <p:bold r:id="rId32"/>
    </p:embeddedFont>
    <p:embeddedFont>
      <p:font typeface="Handlee"/>
      <p:regular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bold.fntdata"/><Relationship Id="rId23" Type="http://schemas.openxmlformats.org/officeDocument/2006/relationships/font" Target="fonts/Nuni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Italic.fntdata"/><Relationship Id="rId25" Type="http://schemas.openxmlformats.org/officeDocument/2006/relationships/font" Target="fonts/Nunito-italic.fntdata"/><Relationship Id="rId28" Type="http://schemas.openxmlformats.org/officeDocument/2006/relationships/font" Target="fonts/Average-regular.fntdata"/><Relationship Id="rId27" Type="http://schemas.openxmlformats.org/officeDocument/2006/relationships/font" Target="fonts/Sals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YanoneKaffeesatz-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YanoneKaffeesatz-bold.fntdata"/><Relationship Id="rId11" Type="http://schemas.openxmlformats.org/officeDocument/2006/relationships/slide" Target="slides/slide6.xml"/><Relationship Id="rId33" Type="http://schemas.openxmlformats.org/officeDocument/2006/relationships/font" Target="fonts/Handlee-regular.fntdata"/><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3bde3f4a2d_1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bde3f4a2d_1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3be50c09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be50c09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3bf1662dbf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bf1662dbf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To use a command from a library, you need to put the library’s name followed by a dot and then the command name. Randint is rand (random) and int (integer - a whole number)</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3bf1662dbf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bf1662dbf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3bf1662dbf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bf1662dbf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3be50c09c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be50c09c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3be50c09c6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be50c09c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3be50c09c6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be50c09c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3bde3f4a2d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bde3f4a2d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3bde3f4a2d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bde3f4a2d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i="1" lang="en-GB">
                <a:solidFill>
                  <a:schemeClr val="accent3"/>
                </a:solidFill>
                <a:latin typeface="Salsa"/>
                <a:ea typeface="Salsa"/>
                <a:cs typeface="Salsa"/>
                <a:sym typeface="Salsa"/>
              </a:rPr>
              <a:t>Pretty much everything that you can do with a sprite, you can do with a turtle - you just have to type it out!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3bf1662f8a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bf1662f8a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3bde3f4a2d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bde3f4a2d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These are some of the commands in the library called Turtle. The numbers in the brackets can be changed, for example if you wanted to move the turtle forward by 10 steps instead of 100</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3bde3f4a2d_1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bde3f4a2d_1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The import turtle line introduces the library to your programme. You can now use any of the commands already in turtle - you just need to know how!</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3bde3f4a2d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bde3f4a2d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3bde3f4a2d_1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bde3f4a2d_1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The number inside the brackets (in this case 20) is the number of times the loop repeats. After the loop, all the indented code will repeat so to come out of a loop you don’t indent the code any more.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3bde3f4a2d_1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bde3f4a2d_1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200"/>
              </a:spcAft>
              <a:buNone/>
            </a:pPr>
            <a:r>
              <a:t/>
            </a:r>
            <a:endParaRPr sz="900">
              <a:highlight>
                <a:srgbClr val="000000"/>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3" name="Google Shape;13;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4" name="Google Shape;14;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1" name="Google Shape;51;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gradFill>
          <a:gsLst>
            <a:gs pos="0">
              <a:srgbClr val="3177EE"/>
            </a:gs>
            <a:gs pos="100000">
              <a:srgbClr val="113D8A"/>
            </a:gs>
          </a:gsLst>
          <a:lin ang="5400012" scaled="0"/>
        </a:gradFill>
      </p:bgPr>
    </p:bg>
    <p:spTree>
      <p:nvGrpSpPr>
        <p:cNvPr id="18" name="Shape 18"/>
        <p:cNvGrpSpPr/>
        <p:nvPr/>
      </p:nvGrpSpPr>
      <p:grpSpPr>
        <a:xfrm>
          <a:off x="0" y="0"/>
          <a:ext cx="0" cy="0"/>
          <a:chOff x="0" y="0"/>
          <a:chExt cx="0" cy="0"/>
        </a:xfrm>
      </p:grpSpPr>
      <p:pic>
        <p:nvPicPr>
          <p:cNvPr id="19" name="Google Shape;19;p4"/>
          <p:cNvPicPr preferRelativeResize="0"/>
          <p:nvPr/>
        </p:nvPicPr>
        <p:blipFill>
          <a:blip r:embed="rId2">
            <a:alphaModFix amt="94000"/>
          </a:blip>
          <a:stretch>
            <a:fillRect/>
          </a:stretch>
        </p:blipFill>
        <p:spPr>
          <a:xfrm>
            <a:off x="8077375" y="2"/>
            <a:ext cx="1066627" cy="1063399"/>
          </a:xfrm>
          <a:prstGeom prst="rect">
            <a:avLst/>
          </a:prstGeom>
          <a:noFill/>
          <a:ln>
            <a:noFill/>
          </a:ln>
          <a:effectLst>
            <a:outerShdw blurRad="57150" rotWithShape="0" algn="bl" dir="5400000" dist="19050">
              <a:schemeClr val="dk1"/>
            </a:outerShdw>
          </a:effectLst>
        </p:spPr>
      </p:pic>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01772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Clr>
                <a:srgbClr val="E4FFFD"/>
              </a:buClr>
              <a:buSzPts val="1800"/>
              <a:buChar char="●"/>
              <a:defRPr>
                <a:solidFill>
                  <a:srgbClr val="E4FFFD"/>
                </a:solidFill>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Google Shape;22;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7" name="Google Shape;37;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1" name="Google Shape;41;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7" name="Google Shape;47;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rgbClr val="6D9EEB"/>
        </a:solid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1">
            <a:alphaModFix amt="31000"/>
          </a:blip>
          <a:srcRect b="719" l="20238" r="34807" t="719"/>
          <a:stretch/>
        </p:blipFill>
        <p:spPr>
          <a:xfrm>
            <a:off x="0" y="-34462"/>
            <a:ext cx="9144000" cy="5212425"/>
          </a:xfrm>
          <a:prstGeom prst="rect">
            <a:avLst/>
          </a:prstGeom>
          <a:noFill/>
          <a:ln>
            <a:noFill/>
          </a:ln>
        </p:spPr>
      </p:pic>
      <p:sp>
        <p:nvSpPr>
          <p:cNvPr id="7" name="Google Shape;7;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rgbClr val="E4FFFD"/>
              </a:buClr>
              <a:buSzPts val="3000"/>
              <a:buFont typeface="Nunito"/>
              <a:buNone/>
              <a:defRPr sz="3000">
                <a:solidFill>
                  <a:srgbClr val="E4FFFD"/>
                </a:solidFill>
                <a:latin typeface="Nunito"/>
                <a:ea typeface="Nunito"/>
                <a:cs typeface="Nunito"/>
                <a:sym typeface="Nunito"/>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8" name="Google Shape;8;p1"/>
          <p:cNvSpPr txBox="1"/>
          <p:nvPr>
            <p:ph idx="1" type="body"/>
          </p:nvPr>
        </p:nvSpPr>
        <p:spPr>
          <a:xfrm>
            <a:off x="311700" y="101772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rgbClr val="CBFDFF"/>
              </a:buClr>
              <a:buSzPts val="1800"/>
              <a:buFont typeface="Handlee"/>
              <a:buChar char="●"/>
              <a:defRPr sz="1800">
                <a:solidFill>
                  <a:srgbClr val="CBFDFF"/>
                </a:solidFill>
                <a:latin typeface="Handlee"/>
                <a:ea typeface="Handlee"/>
                <a:cs typeface="Handlee"/>
                <a:sym typeface="Handlee"/>
              </a:defRPr>
            </a:lvl1pPr>
            <a:lvl2pPr indent="-317500" lvl="1" marL="9144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2pPr>
            <a:lvl3pPr indent="-317500" lvl="2" marL="13716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3pPr>
            <a:lvl4pPr indent="-317500" lvl="3" marL="18288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4pPr>
            <a:lvl5pPr indent="-317500" lvl="4" marL="22860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5pPr>
            <a:lvl6pPr indent="-317500" lvl="5" marL="27432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6pPr>
            <a:lvl7pPr indent="-317500" lvl="6" marL="32004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7pPr>
            <a:lvl8pPr indent="-317500" lvl="7" marL="3657600">
              <a:lnSpc>
                <a:spcPct val="115000"/>
              </a:lnSpc>
              <a:spcBef>
                <a:spcPts val="1600"/>
              </a:spcBef>
              <a:spcAft>
                <a:spcPts val="0"/>
              </a:spcAft>
              <a:buClr>
                <a:srgbClr val="CBFDFF"/>
              </a:buClr>
              <a:buSzPts val="1400"/>
              <a:buFont typeface="Handlee"/>
              <a:buChar char="○"/>
              <a:defRPr>
                <a:solidFill>
                  <a:srgbClr val="CBFDFF"/>
                </a:solidFill>
                <a:latin typeface="Handlee"/>
                <a:ea typeface="Handlee"/>
                <a:cs typeface="Handlee"/>
                <a:sym typeface="Handlee"/>
              </a:defRPr>
            </a:lvl8pPr>
            <a:lvl9pPr indent="-317500" lvl="8" marL="4114800">
              <a:lnSpc>
                <a:spcPct val="115000"/>
              </a:lnSpc>
              <a:spcBef>
                <a:spcPts val="1600"/>
              </a:spcBef>
              <a:spcAft>
                <a:spcPts val="1600"/>
              </a:spcAft>
              <a:buClr>
                <a:srgbClr val="CBFDFF"/>
              </a:buClr>
              <a:buSzPts val="1400"/>
              <a:buFont typeface="Handlee"/>
              <a:buChar char="■"/>
              <a:defRPr>
                <a:solidFill>
                  <a:srgbClr val="CBFDFF"/>
                </a:solidFill>
                <a:latin typeface="Handlee"/>
                <a:ea typeface="Handlee"/>
                <a:cs typeface="Handlee"/>
                <a:sym typeface="Handlee"/>
              </a:defRPr>
            </a:lvl9pPr>
          </a:lstStyle>
          <a:p/>
        </p:txBody>
      </p:sp>
      <p:sp>
        <p:nvSpPr>
          <p:cNvPr id="9" name="Google Shape;9;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a:spcBef>
                <a:spcPts val="0"/>
              </a:spcBef>
              <a:spcAft>
                <a:spcPts val="0"/>
              </a:spcAft>
              <a:buNone/>
            </a:pPr>
            <a:fld id="{00000000-1234-1234-1234-123412341234}" type="slidenum">
              <a:rPr lang="en-GB"/>
              <a:t>‹#›</a:t>
            </a:fld>
            <a:endParaRPr/>
          </a:p>
        </p:txBody>
      </p:sp>
      <p:sp>
        <p:nvSpPr>
          <p:cNvPr id="10" name="Google Shape;10;p1"/>
          <p:cNvSpPr txBox="1"/>
          <p:nvPr/>
        </p:nvSpPr>
        <p:spPr>
          <a:xfrm>
            <a:off x="311700" y="0"/>
            <a:ext cx="1533300" cy="255600"/>
          </a:xfrm>
          <a:prstGeom prst="rect">
            <a:avLst/>
          </a:prstGeom>
          <a:noFill/>
          <a:ln>
            <a:noFill/>
          </a:ln>
          <a:effectLst>
            <a:outerShdw blurRad="57150" rotWithShape="0" algn="bl" dir="5400000" dist="19050">
              <a:srgbClr val="000000">
                <a:alpha val="0"/>
              </a:srgbClr>
            </a:outerShdw>
          </a:effectLst>
        </p:spPr>
        <p:txBody>
          <a:bodyPr anchorCtr="0" anchor="t" bIns="91425" lIns="91425" spcFirstLastPara="1" rIns="91425" wrap="square" tIns="91425">
            <a:noAutofit/>
          </a:bodyPr>
          <a:lstStyle/>
          <a:p>
            <a:pPr indent="0" lvl="0" marL="0">
              <a:spcBef>
                <a:spcPts val="0"/>
              </a:spcBef>
              <a:spcAft>
                <a:spcPts val="0"/>
              </a:spcAft>
              <a:buNone/>
            </a:pPr>
            <a:r>
              <a:rPr lang="en-GB">
                <a:solidFill>
                  <a:srgbClr val="D2EDFF"/>
                </a:solidFill>
                <a:latin typeface="Handlee"/>
                <a:ea typeface="Handlee"/>
                <a:cs typeface="Handlee"/>
                <a:sym typeface="Handlee"/>
              </a:rPr>
              <a:t>Nishka</a:t>
            </a:r>
            <a:endParaRPr>
              <a:solidFill>
                <a:srgbClr val="D2EDFF"/>
              </a:solidFill>
              <a:latin typeface="Handlee"/>
              <a:ea typeface="Handlee"/>
              <a:cs typeface="Handlee"/>
              <a:sym typeface="Handlee"/>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mc:AlternateContent>
    <mc:Choice Requires="p14">
      <p:transition spd="slow" p14:dur="1000">
        <p14:gallery dir="l"/>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online-stopwatch.com/bomb-countdown/"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drive.google.com/file/d/1WVbv9wwTMwFDyApe_G0lkztPN3P2i7vW/view" TargetMode="Externa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 name="Shape 57"/>
        <p:cNvGrpSpPr/>
        <p:nvPr/>
      </p:nvGrpSpPr>
      <p:grpSpPr>
        <a:xfrm>
          <a:off x="0" y="0"/>
          <a:ext cx="0" cy="0"/>
          <a:chOff x="0" y="0"/>
          <a:chExt cx="0" cy="0"/>
        </a:xfrm>
      </p:grpSpPr>
      <p:sp>
        <p:nvSpPr>
          <p:cNvPr id="58" name="Google Shape;58;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algn="l">
              <a:spcBef>
                <a:spcPts val="0"/>
              </a:spcBef>
              <a:spcAft>
                <a:spcPts val="0"/>
              </a:spcAft>
              <a:buNone/>
            </a:pPr>
            <a:r>
              <a:rPr lang="en-GB">
                <a:solidFill>
                  <a:srgbClr val="FFFFFF"/>
                </a:solidFill>
                <a:latin typeface="Yanone Kaffeesatz"/>
                <a:ea typeface="Yanone Kaffeesatz"/>
                <a:cs typeface="Yanone Kaffeesatz"/>
                <a:sym typeface="Yanone Kaffeesatz"/>
              </a:rPr>
              <a:t>Turtles in Python</a:t>
            </a:r>
            <a:endParaRPr>
              <a:solidFill>
                <a:srgbClr val="FFFFFF"/>
              </a:solidFill>
              <a:latin typeface="Yanone Kaffeesatz"/>
              <a:ea typeface="Yanone Kaffeesatz"/>
              <a:cs typeface="Yanone Kaffeesatz"/>
              <a:sym typeface="Yanone Kaffeesatz"/>
            </a:endParaRPr>
          </a:p>
        </p:txBody>
      </p:sp>
      <p:sp>
        <p:nvSpPr>
          <p:cNvPr id="59" name="Google Shape;59;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algn="l">
              <a:spcBef>
                <a:spcPts val="0"/>
              </a:spcBef>
              <a:spcAft>
                <a:spcPts val="0"/>
              </a:spcAft>
              <a:buNone/>
            </a:pPr>
            <a:r>
              <a:rPr lang="en-GB">
                <a:solidFill>
                  <a:schemeClr val="dk1"/>
                </a:solidFill>
                <a:latin typeface="Salsa"/>
                <a:ea typeface="Salsa"/>
                <a:cs typeface="Salsa"/>
                <a:sym typeface="Salsa"/>
              </a:rPr>
              <a:t>Introduction to Turtle</a:t>
            </a:r>
            <a:endParaRPr>
              <a:solidFill>
                <a:schemeClr val="dk1"/>
              </a:solidFill>
              <a:latin typeface="Salsa"/>
              <a:ea typeface="Salsa"/>
              <a:cs typeface="Salsa"/>
              <a:sym typeface="Salsa"/>
            </a:endParaRPr>
          </a:p>
        </p:txBody>
      </p:sp>
      <p:pic>
        <p:nvPicPr>
          <p:cNvPr id="60" name="Google Shape;60;p13"/>
          <p:cNvPicPr preferRelativeResize="0"/>
          <p:nvPr/>
        </p:nvPicPr>
        <p:blipFill>
          <a:blip r:embed="rId3">
            <a:alphaModFix amt="94000"/>
          </a:blip>
          <a:stretch>
            <a:fillRect/>
          </a:stretch>
        </p:blipFill>
        <p:spPr>
          <a:xfrm>
            <a:off x="5621042" y="276739"/>
            <a:ext cx="3167670" cy="3158224"/>
          </a:xfrm>
          <a:prstGeom prst="rect">
            <a:avLst/>
          </a:prstGeom>
          <a:noFill/>
          <a:ln>
            <a:noFill/>
          </a:ln>
          <a:effectLst>
            <a:outerShdw blurRad="57150" rotWithShape="0" algn="bl" dir="5400000" dist="19050">
              <a:schemeClr val="dk1"/>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27105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Polygons</a:t>
            </a:r>
            <a:endParaRPr/>
          </a:p>
        </p:txBody>
      </p:sp>
      <p:sp>
        <p:nvSpPr>
          <p:cNvPr id="125" name="Google Shape;125;p22"/>
          <p:cNvSpPr txBox="1"/>
          <p:nvPr>
            <p:ph idx="1" type="body"/>
          </p:nvPr>
        </p:nvSpPr>
        <p:spPr>
          <a:xfrm>
            <a:off x="311700" y="1264600"/>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In </a:t>
            </a:r>
            <a:r>
              <a:rPr lang="en-GB" u="sng">
                <a:solidFill>
                  <a:schemeClr val="hlink"/>
                </a:solidFill>
                <a:hlinkClick r:id="rId3"/>
              </a:rPr>
              <a:t>3 minutes</a:t>
            </a:r>
            <a:r>
              <a:rPr lang="en-GB"/>
              <a:t> how many of these shapes can you make (from top to bottom)? The person who’s coded the most shapes wins a small prize…</a:t>
            </a:r>
            <a:endParaRPr/>
          </a:p>
          <a:p>
            <a:pPr indent="-342900" lvl="0" marL="457200" rtl="0">
              <a:spcBef>
                <a:spcPts val="1600"/>
              </a:spcBef>
              <a:spcAft>
                <a:spcPts val="0"/>
              </a:spcAft>
              <a:buSzPts val="1800"/>
              <a:buChar char="●"/>
            </a:pPr>
            <a:r>
              <a:rPr lang="en-GB"/>
              <a:t>Equilateral triangle (3 sides)</a:t>
            </a:r>
            <a:endParaRPr/>
          </a:p>
          <a:p>
            <a:pPr indent="-342900" lvl="0" marL="457200" rtl="0">
              <a:spcBef>
                <a:spcPts val="0"/>
              </a:spcBef>
              <a:spcAft>
                <a:spcPts val="0"/>
              </a:spcAft>
              <a:buSzPts val="1800"/>
              <a:buChar char="●"/>
            </a:pPr>
            <a:r>
              <a:rPr lang="en-GB"/>
              <a:t>Hexagon (6 sides)</a:t>
            </a:r>
            <a:endParaRPr/>
          </a:p>
          <a:p>
            <a:pPr indent="-342900" lvl="0" marL="457200" rtl="0">
              <a:spcBef>
                <a:spcPts val="0"/>
              </a:spcBef>
              <a:spcAft>
                <a:spcPts val="0"/>
              </a:spcAft>
              <a:buSzPts val="1800"/>
              <a:buChar char="●"/>
            </a:pPr>
            <a:r>
              <a:rPr lang="en-GB"/>
              <a:t>Pentagon (5 sides)</a:t>
            </a:r>
            <a:endParaRPr/>
          </a:p>
          <a:p>
            <a:pPr indent="-342900" lvl="0" marL="457200" rtl="0">
              <a:spcBef>
                <a:spcPts val="0"/>
              </a:spcBef>
              <a:spcAft>
                <a:spcPts val="0"/>
              </a:spcAft>
              <a:buSzPts val="1800"/>
              <a:buChar char="●"/>
            </a:pPr>
            <a:r>
              <a:rPr lang="en-GB"/>
              <a:t>Octagon (8 sides)</a:t>
            </a:r>
            <a:endParaRPr/>
          </a:p>
          <a:p>
            <a:pPr indent="-342900" lvl="0" marL="457200" rtl="0">
              <a:spcBef>
                <a:spcPts val="0"/>
              </a:spcBef>
              <a:spcAft>
                <a:spcPts val="0"/>
              </a:spcAft>
              <a:buSzPts val="1800"/>
              <a:buChar char="●"/>
            </a:pPr>
            <a:r>
              <a:rPr lang="en-GB"/>
              <a:t>Decagon (10 sides)</a:t>
            </a:r>
            <a:endParaRPr/>
          </a:p>
          <a:p>
            <a:pPr indent="-342900" lvl="0" marL="457200" rtl="0">
              <a:spcBef>
                <a:spcPts val="0"/>
              </a:spcBef>
              <a:spcAft>
                <a:spcPts val="0"/>
              </a:spcAft>
              <a:buSzPts val="1800"/>
              <a:buChar char="●"/>
            </a:pPr>
            <a:r>
              <a:rPr lang="en-GB"/>
              <a:t>Heptagon (7 sides)</a:t>
            </a:r>
            <a:endParaRPr/>
          </a:p>
          <a:p>
            <a:pPr indent="-342900" lvl="0" marL="457200" rtl="0">
              <a:spcBef>
                <a:spcPts val="0"/>
              </a:spcBef>
              <a:spcAft>
                <a:spcPts val="0"/>
              </a:spcAft>
              <a:buSzPts val="1800"/>
              <a:buChar char="●"/>
            </a:pPr>
            <a:r>
              <a:rPr lang="en-GB"/>
              <a:t>Nonagon (9 sides)</a:t>
            </a:r>
            <a:endParaRPr/>
          </a:p>
        </p:txBody>
      </p:sp>
      <p:sp>
        <p:nvSpPr>
          <p:cNvPr id="126" name="Google Shape;126;p2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Colours</a:t>
            </a:r>
            <a:endParaRPr/>
          </a:p>
        </p:txBody>
      </p:sp>
      <p:sp>
        <p:nvSpPr>
          <p:cNvPr id="132" name="Google Shape;132;p23"/>
          <p:cNvSpPr txBox="1"/>
          <p:nvPr>
            <p:ph idx="1" type="body"/>
          </p:nvPr>
        </p:nvSpPr>
        <p:spPr>
          <a:xfrm>
            <a:off x="311700" y="1152475"/>
            <a:ext cx="8520600" cy="3754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Here’s some useful code to change colours:</a:t>
            </a:r>
            <a:endParaRPr/>
          </a:p>
          <a:p>
            <a:pPr indent="-342900" lvl="0" marL="457200" rtl="0">
              <a:spcBef>
                <a:spcPts val="1600"/>
              </a:spcBef>
              <a:spcAft>
                <a:spcPts val="0"/>
              </a:spcAft>
              <a:buSzPts val="1800"/>
              <a:buFont typeface="Courier New"/>
              <a:buChar char="●"/>
            </a:pPr>
            <a:r>
              <a:rPr b="1" lang="en-GB">
                <a:latin typeface="Courier New"/>
                <a:ea typeface="Courier New"/>
                <a:cs typeface="Courier New"/>
                <a:sym typeface="Courier New"/>
              </a:rPr>
              <a:t>turtle.color(‘</a:t>
            </a:r>
            <a:r>
              <a:rPr b="1" i="1" lang="en-GB">
                <a:latin typeface="Courier New"/>
                <a:ea typeface="Courier New"/>
                <a:cs typeface="Courier New"/>
                <a:sym typeface="Courier New"/>
              </a:rPr>
              <a:t>colour name</a:t>
            </a:r>
            <a:r>
              <a:rPr b="1" lang="en-GB">
                <a:latin typeface="Courier New"/>
                <a:ea typeface="Courier New"/>
                <a:cs typeface="Courier New"/>
                <a:sym typeface="Courier New"/>
              </a:rPr>
              <a:t>’)</a:t>
            </a:r>
            <a:endParaRPr b="1">
              <a:latin typeface="Courier New"/>
              <a:ea typeface="Courier New"/>
              <a:cs typeface="Courier New"/>
              <a:sym typeface="Courier New"/>
            </a:endParaRPr>
          </a:p>
          <a:p>
            <a:pPr indent="-317500" lvl="1" marL="914400" rtl="0">
              <a:spcBef>
                <a:spcPts val="0"/>
              </a:spcBef>
              <a:spcAft>
                <a:spcPts val="0"/>
              </a:spcAft>
              <a:buSzPts val="1400"/>
              <a:buFont typeface="Courier New"/>
              <a:buChar char="➤"/>
            </a:pPr>
            <a:r>
              <a:rPr lang="en-GB" sz="1800">
                <a:solidFill>
                  <a:srgbClr val="E4FFFD"/>
                </a:solidFill>
              </a:rPr>
              <a:t>Changes the turtle’s colour</a:t>
            </a:r>
            <a:endParaRPr sz="1800">
              <a:solidFill>
                <a:srgbClr val="E4FFFD"/>
              </a:solidFill>
            </a:endParaRPr>
          </a:p>
          <a:p>
            <a:pPr indent="-342900" lvl="0" marL="457200" marR="50800" rtl="0" algn="just">
              <a:lnSpc>
                <a:spcPct val="106363"/>
              </a:lnSpc>
              <a:spcBef>
                <a:spcPts val="0"/>
              </a:spcBef>
              <a:spcAft>
                <a:spcPts val="0"/>
              </a:spcAft>
              <a:buSzPts val="1800"/>
              <a:buFont typeface="Courier New"/>
              <a:buChar char="●"/>
            </a:pPr>
            <a:r>
              <a:rPr b="1" lang="en-GB">
                <a:latin typeface="Courier New"/>
                <a:ea typeface="Courier New"/>
                <a:cs typeface="Courier New"/>
                <a:sym typeface="Courier New"/>
              </a:rPr>
              <a:t>screen.bgcolor(‘</a:t>
            </a:r>
            <a:r>
              <a:rPr b="1" i="1" lang="en-GB">
                <a:latin typeface="Courier New"/>
                <a:ea typeface="Courier New"/>
                <a:cs typeface="Courier New"/>
                <a:sym typeface="Courier New"/>
              </a:rPr>
              <a:t>background colour name</a:t>
            </a:r>
            <a:r>
              <a:rPr b="1" lang="en-GB">
                <a:latin typeface="Courier New"/>
                <a:ea typeface="Courier New"/>
                <a:cs typeface="Courier New"/>
                <a:sym typeface="Courier New"/>
              </a:rPr>
              <a:t>’)</a:t>
            </a:r>
            <a:endParaRPr b="1">
              <a:latin typeface="Courier New"/>
              <a:ea typeface="Courier New"/>
              <a:cs typeface="Courier New"/>
              <a:sym typeface="Courier New"/>
            </a:endParaRPr>
          </a:p>
          <a:p>
            <a:pPr indent="-317500" lvl="1" marL="914400" marR="50800" rtl="0" algn="just">
              <a:lnSpc>
                <a:spcPct val="106363"/>
              </a:lnSpc>
              <a:spcBef>
                <a:spcPts val="0"/>
              </a:spcBef>
              <a:spcAft>
                <a:spcPts val="0"/>
              </a:spcAft>
              <a:buSzPts val="1400"/>
              <a:buFont typeface="Courier New"/>
              <a:buChar char="➤"/>
            </a:pPr>
            <a:r>
              <a:rPr lang="en-GB" sz="1800">
                <a:solidFill>
                  <a:srgbClr val="E4FFFD"/>
                </a:solidFill>
              </a:rPr>
              <a:t>Changes the background colour</a:t>
            </a:r>
            <a:endParaRPr>
              <a:latin typeface="Courier New"/>
              <a:ea typeface="Courier New"/>
              <a:cs typeface="Courier New"/>
              <a:sym typeface="Courier New"/>
            </a:endParaRPr>
          </a:p>
          <a:p>
            <a:pPr indent="0" lvl="0" marL="0">
              <a:spcBef>
                <a:spcPts val="0"/>
              </a:spcBef>
              <a:spcAft>
                <a:spcPts val="0"/>
              </a:spcAft>
              <a:buNone/>
            </a:pPr>
            <a:r>
              <a:t/>
            </a:r>
            <a:endParaRPr/>
          </a:p>
          <a:p>
            <a:pPr indent="0" lvl="0" marL="0">
              <a:spcBef>
                <a:spcPts val="1600"/>
              </a:spcBef>
              <a:spcAft>
                <a:spcPts val="0"/>
              </a:spcAft>
              <a:buNone/>
            </a:pPr>
            <a:r>
              <a:t/>
            </a:r>
            <a:endParaRPr/>
          </a:p>
          <a:p>
            <a:pPr indent="0" lvl="0" marL="0">
              <a:spcBef>
                <a:spcPts val="1600"/>
              </a:spcBef>
              <a:spcAft>
                <a:spcPts val="0"/>
              </a:spcAft>
              <a:buNone/>
            </a:pPr>
            <a:r>
              <a:t/>
            </a:r>
            <a:endParaRPr/>
          </a:p>
          <a:p>
            <a:pPr indent="0" lvl="0" marL="0">
              <a:spcBef>
                <a:spcPts val="1600"/>
              </a:spcBef>
              <a:spcAft>
                <a:spcPts val="1600"/>
              </a:spcAft>
              <a:buNone/>
            </a:pPr>
            <a:r>
              <a:rPr lang="en-GB" sz="1100"/>
              <a:t>Psst: ‘color’ not ‘colour’ - coding languages use American spellings!</a:t>
            </a:r>
            <a:endParaRPr sz="1100"/>
          </a:p>
        </p:txBody>
      </p:sp>
      <p:sp>
        <p:nvSpPr>
          <p:cNvPr id="133" name="Google Shape;133;p2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New Library - Random!</a:t>
            </a:r>
            <a:endParaRPr/>
          </a:p>
        </p:txBody>
      </p:sp>
      <p:sp>
        <p:nvSpPr>
          <p:cNvPr id="139" name="Google Shape;139;p24"/>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The ‘random’ library is great for experimenting with. It has many commands but two of the most common (and easiest) ones to use are: </a:t>
            </a:r>
            <a:endParaRPr/>
          </a:p>
          <a:p>
            <a:pPr indent="-342900" lvl="0" marL="457200" rtl="0">
              <a:spcBef>
                <a:spcPts val="1600"/>
              </a:spcBef>
              <a:spcAft>
                <a:spcPts val="0"/>
              </a:spcAft>
              <a:buSzPts val="1800"/>
              <a:buFont typeface="Courier New"/>
              <a:buChar char="●"/>
            </a:pPr>
            <a:r>
              <a:rPr b="1" lang="en-GB">
                <a:latin typeface="Courier New"/>
                <a:ea typeface="Courier New"/>
                <a:cs typeface="Courier New"/>
                <a:sym typeface="Courier New"/>
              </a:rPr>
              <a:t>random.randint(0, 12)</a:t>
            </a:r>
            <a:endParaRPr b="1">
              <a:latin typeface="Courier New"/>
              <a:ea typeface="Courier New"/>
              <a:cs typeface="Courier New"/>
              <a:sym typeface="Courier New"/>
            </a:endParaRPr>
          </a:p>
          <a:p>
            <a:pPr indent="-317500" lvl="1" marL="914400" rtl="0">
              <a:spcBef>
                <a:spcPts val="0"/>
              </a:spcBef>
              <a:spcAft>
                <a:spcPts val="0"/>
              </a:spcAft>
              <a:buSzPts val="1400"/>
              <a:buChar char="➤"/>
            </a:pPr>
            <a:r>
              <a:rPr lang="en-GB"/>
              <a:t>This picks a random number between 0 and 12 inclusive. Again, you can have any starting/ending number)</a:t>
            </a:r>
            <a:endParaRPr/>
          </a:p>
          <a:p>
            <a:pPr indent="-317500" lvl="0" marL="457200" rtl="0">
              <a:spcBef>
                <a:spcPts val="0"/>
              </a:spcBef>
              <a:spcAft>
                <a:spcPts val="0"/>
              </a:spcAft>
              <a:buSzPts val="1400"/>
              <a:buChar char="●"/>
            </a:pPr>
            <a:r>
              <a:rPr b="1" lang="en-GB" sz="1400">
                <a:latin typeface="Courier New"/>
                <a:ea typeface="Courier New"/>
                <a:cs typeface="Courier New"/>
                <a:sym typeface="Courier New"/>
              </a:rPr>
              <a:t>r</a:t>
            </a:r>
            <a:r>
              <a:rPr b="1" lang="en-GB" sz="1400">
                <a:latin typeface="Courier New"/>
                <a:ea typeface="Courier New"/>
                <a:cs typeface="Courier New"/>
                <a:sym typeface="Courier New"/>
              </a:rPr>
              <a:t>andom.choice([‘red’, ‘orange’, ‘yellow’, ‘green’, ‘blue’, ‘purple])</a:t>
            </a:r>
            <a:endParaRPr b="1" sz="1400">
              <a:latin typeface="Courier New"/>
              <a:ea typeface="Courier New"/>
              <a:cs typeface="Courier New"/>
              <a:sym typeface="Courier New"/>
            </a:endParaRPr>
          </a:p>
          <a:p>
            <a:pPr indent="-317500" lvl="1" marL="914400">
              <a:spcBef>
                <a:spcPts val="0"/>
              </a:spcBef>
              <a:spcAft>
                <a:spcPts val="0"/>
              </a:spcAft>
              <a:buSzPts val="1400"/>
              <a:buChar char="➤"/>
            </a:pPr>
            <a:r>
              <a:rPr b="1" lang="en-GB"/>
              <a:t>This will choose a random colour from those listed. </a:t>
            </a:r>
            <a:endParaRPr b="1"/>
          </a:p>
        </p:txBody>
      </p:sp>
      <p:sp>
        <p:nvSpPr>
          <p:cNvPr id="140" name="Google Shape;140;p2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Example</a:t>
            </a:r>
            <a:endParaRPr/>
          </a:p>
        </p:txBody>
      </p:sp>
      <p:sp>
        <p:nvSpPr>
          <p:cNvPr id="146" name="Google Shape;146;p2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Here is a bit of code involving turtle, loops and colours. Don’t worry if it doesn’t make sense as we won’t looked at all of it. This is just a simple example to show some things you can do with turtle:</a:t>
            </a:r>
            <a:endParaRPr b="1" sz="1200">
              <a:latin typeface="Courier New"/>
              <a:ea typeface="Courier New"/>
              <a:cs typeface="Courier New"/>
              <a:sym typeface="Courier New"/>
            </a:endParaRPr>
          </a:p>
          <a:p>
            <a:pPr indent="457200" lvl="0" marL="0" marR="0" rtl="0" algn="l">
              <a:lnSpc>
                <a:spcPct val="100000"/>
              </a:lnSpc>
              <a:spcBef>
                <a:spcPts val="1600"/>
              </a:spcBef>
              <a:spcAft>
                <a:spcPts val="0"/>
              </a:spcAft>
              <a:buNone/>
            </a:pPr>
            <a:r>
              <a:rPr b="1" lang="en-GB" sz="1200">
                <a:latin typeface="Courier New"/>
                <a:ea typeface="Courier New"/>
                <a:cs typeface="Courier New"/>
                <a:sym typeface="Courier New"/>
              </a:rPr>
              <a:t>import turtle</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import random</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for i in range(500):</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turtle.forward(i)</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turtle.left(91)</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turtle.color(random.choice(['green','blue','dodgerblue','purple']))</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t/>
            </a:r>
            <a:endParaRPr b="1" sz="1200">
              <a:latin typeface="Courier New"/>
              <a:ea typeface="Courier New"/>
              <a:cs typeface="Courier New"/>
              <a:sym typeface="Courier New"/>
            </a:endParaRPr>
          </a:p>
          <a:p>
            <a:pPr indent="0" lvl="0" marL="0" marR="0" rtl="0" algn="l">
              <a:lnSpc>
                <a:spcPct val="100000"/>
              </a:lnSpc>
              <a:spcBef>
                <a:spcPts val="200"/>
              </a:spcBef>
              <a:spcAft>
                <a:spcPts val="0"/>
              </a:spcAft>
              <a:buNone/>
            </a:pPr>
            <a:r>
              <a:t/>
            </a:r>
            <a:endParaRPr b="1" sz="1200">
              <a:latin typeface="Courier New"/>
              <a:ea typeface="Courier New"/>
              <a:cs typeface="Courier New"/>
              <a:sym typeface="Courier New"/>
            </a:endParaRPr>
          </a:p>
          <a:p>
            <a:pPr indent="0" lvl="0" marL="0" marR="0" rtl="0" algn="l">
              <a:lnSpc>
                <a:spcPct val="100000"/>
              </a:lnSpc>
              <a:spcBef>
                <a:spcPts val="200"/>
              </a:spcBef>
              <a:spcAft>
                <a:spcPts val="0"/>
              </a:spcAft>
              <a:buNone/>
            </a:pPr>
            <a:r>
              <a:rPr b="1" lang="en-GB" sz="2400"/>
              <a:t>Let’s see what it does...</a:t>
            </a:r>
            <a:endParaRPr b="1" sz="2400"/>
          </a:p>
          <a:p>
            <a:pPr indent="457200" lvl="0" marL="0" marR="0" rtl="0" algn="l">
              <a:lnSpc>
                <a:spcPct val="100000"/>
              </a:lnSpc>
              <a:spcBef>
                <a:spcPts val="200"/>
              </a:spcBef>
              <a:spcAft>
                <a:spcPts val="0"/>
              </a:spcAft>
              <a:buNone/>
            </a:pPr>
            <a:r>
              <a:t/>
            </a:r>
            <a:endParaRPr b="1" sz="1200">
              <a:latin typeface="Courier New"/>
              <a:ea typeface="Courier New"/>
              <a:cs typeface="Courier New"/>
              <a:sym typeface="Courier New"/>
            </a:endParaRPr>
          </a:p>
          <a:p>
            <a:pPr indent="0" lvl="0" marL="457200">
              <a:spcBef>
                <a:spcPts val="200"/>
              </a:spcBef>
              <a:spcAft>
                <a:spcPts val="0"/>
              </a:spcAft>
              <a:buNone/>
            </a:pPr>
            <a:r>
              <a:t/>
            </a:r>
            <a:endParaRPr b="1" sz="1200">
              <a:latin typeface="Courier New"/>
              <a:ea typeface="Courier New"/>
              <a:cs typeface="Courier New"/>
              <a:sym typeface="Courier New"/>
            </a:endParaRPr>
          </a:p>
          <a:p>
            <a:pPr indent="0" lvl="0" marL="0">
              <a:spcBef>
                <a:spcPts val="1600"/>
              </a:spcBef>
              <a:spcAft>
                <a:spcPts val="0"/>
              </a:spcAft>
              <a:buNone/>
            </a:pPr>
            <a:r>
              <a:t/>
            </a:r>
            <a:endParaRPr b="1" sz="1200">
              <a:latin typeface="Courier New"/>
              <a:ea typeface="Courier New"/>
              <a:cs typeface="Courier New"/>
              <a:sym typeface="Courier New"/>
            </a:endParaRPr>
          </a:p>
          <a:p>
            <a:pPr indent="0" lvl="0" marL="0">
              <a:spcBef>
                <a:spcPts val="1600"/>
              </a:spcBef>
              <a:spcAft>
                <a:spcPts val="0"/>
              </a:spcAft>
              <a:buNone/>
            </a:pPr>
            <a:r>
              <a:t/>
            </a:r>
            <a:endParaRPr b="1" sz="1200">
              <a:latin typeface="Courier New"/>
              <a:ea typeface="Courier New"/>
              <a:cs typeface="Courier New"/>
              <a:sym typeface="Courier New"/>
            </a:endParaRPr>
          </a:p>
          <a:p>
            <a:pPr indent="0" lvl="0" marL="0" rtl="0">
              <a:lnSpc>
                <a:spcPct val="114000"/>
              </a:lnSpc>
              <a:spcBef>
                <a:spcPts val="1600"/>
              </a:spcBef>
              <a:spcAft>
                <a:spcPts val="0"/>
              </a:spcAft>
              <a:buNone/>
            </a:pPr>
            <a:r>
              <a:rPr b="1" lang="en-GB" sz="1200">
                <a:latin typeface="Courier New"/>
                <a:ea typeface="Courier New"/>
                <a:cs typeface="Courier New"/>
                <a:sym typeface="Courier New"/>
              </a:rPr>
              <a:t>	</a:t>
            </a:r>
            <a:endParaRPr b="1" sz="1200">
              <a:latin typeface="Courier New"/>
              <a:ea typeface="Courier New"/>
              <a:cs typeface="Courier New"/>
              <a:sym typeface="Courier New"/>
            </a:endParaRPr>
          </a:p>
          <a:p>
            <a:pPr indent="0" lvl="0" marL="0">
              <a:spcBef>
                <a:spcPts val="200"/>
              </a:spcBef>
              <a:spcAft>
                <a:spcPts val="1600"/>
              </a:spcAft>
              <a:buNone/>
            </a:pPr>
            <a:r>
              <a:t/>
            </a:r>
            <a:endParaRPr>
              <a:latin typeface="Courier New"/>
              <a:ea typeface="Courier New"/>
              <a:cs typeface="Courier New"/>
              <a:sym typeface="Courier New"/>
            </a:endParaRPr>
          </a:p>
        </p:txBody>
      </p:sp>
      <p:sp>
        <p:nvSpPr>
          <p:cNvPr id="147" name="Google Shape;147;p2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pic>
        <p:nvPicPr>
          <p:cNvPr id="153" name="Google Shape;153;p26"/>
          <p:cNvPicPr preferRelativeResize="0"/>
          <p:nvPr/>
        </p:nvPicPr>
        <p:blipFill>
          <a:blip r:embed="rId3">
            <a:alphaModFix/>
          </a:blip>
          <a:stretch>
            <a:fillRect/>
          </a:stretch>
        </p:blipFill>
        <p:spPr>
          <a:xfrm>
            <a:off x="2133250" y="0"/>
            <a:ext cx="5260399" cy="52383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Turtle names</a:t>
            </a:r>
            <a:endParaRPr/>
          </a:p>
        </p:txBody>
      </p:sp>
      <p:sp>
        <p:nvSpPr>
          <p:cNvPr id="159" name="Google Shape;159;p27"/>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Until now, when we wanted to make a turtle do something, we called it a turtle - </a:t>
            </a:r>
            <a:r>
              <a:rPr b="1" lang="en-GB">
                <a:highlight>
                  <a:srgbClr val="000000"/>
                </a:highlight>
                <a:latin typeface="Courier New"/>
                <a:ea typeface="Courier New"/>
                <a:cs typeface="Courier New"/>
                <a:sym typeface="Courier New"/>
              </a:rPr>
              <a:t>turtle</a:t>
            </a:r>
            <a:r>
              <a:rPr b="1" lang="en-GB">
                <a:latin typeface="Courier New"/>
                <a:ea typeface="Courier New"/>
                <a:cs typeface="Courier New"/>
                <a:sym typeface="Courier New"/>
              </a:rPr>
              <a:t>.forward(10)</a:t>
            </a:r>
            <a:r>
              <a:rPr lang="en-GB">
                <a:latin typeface="Courier New"/>
                <a:ea typeface="Courier New"/>
                <a:cs typeface="Courier New"/>
                <a:sym typeface="Courier New"/>
              </a:rPr>
              <a:t>. </a:t>
            </a:r>
            <a:r>
              <a:rPr lang="en-GB"/>
              <a:t>But if we wanted more than one turtle, for example, we can’t call them all </a:t>
            </a:r>
            <a:r>
              <a:rPr lang="en-GB">
                <a:latin typeface="Courier New"/>
                <a:ea typeface="Courier New"/>
                <a:cs typeface="Courier New"/>
                <a:sym typeface="Courier New"/>
              </a:rPr>
              <a:t>turtle </a:t>
            </a:r>
            <a:r>
              <a:rPr lang="en-GB"/>
              <a:t>- </a:t>
            </a:r>
            <a:r>
              <a:rPr lang="en-GB"/>
              <a:t>it would be confusing for both the programmer and the computer</a:t>
            </a:r>
            <a:r>
              <a:rPr lang="en-GB"/>
              <a:t>. So we need to name them. If I wanted to call one of my turtles </a:t>
            </a:r>
            <a:r>
              <a:rPr b="1" i="1" lang="en-GB"/>
              <a:t>tortoise, </a:t>
            </a:r>
            <a:r>
              <a:rPr lang="en-GB"/>
              <a:t>for example, I could write the code </a:t>
            </a:r>
            <a:r>
              <a:rPr b="1" lang="en-GB">
                <a:latin typeface="Courier New"/>
                <a:ea typeface="Courier New"/>
                <a:cs typeface="Courier New"/>
                <a:sym typeface="Courier New"/>
              </a:rPr>
              <a:t>tortoise = turtle.Turtle().</a:t>
            </a:r>
            <a:endParaRPr b="1"/>
          </a:p>
          <a:p>
            <a:pPr indent="0" lvl="0" marL="0">
              <a:spcBef>
                <a:spcPts val="1600"/>
              </a:spcBef>
              <a:spcAft>
                <a:spcPts val="1600"/>
              </a:spcAft>
              <a:buNone/>
            </a:pPr>
            <a:r>
              <a:rPr lang="en-GB"/>
              <a:t>So now if I wanted to move my tortoise forward by 10 steps, I could just write </a:t>
            </a:r>
            <a:r>
              <a:rPr b="1" lang="en-GB">
                <a:highlight>
                  <a:srgbClr val="000000"/>
                </a:highlight>
                <a:latin typeface="Courier New"/>
                <a:ea typeface="Courier New"/>
                <a:cs typeface="Courier New"/>
                <a:sym typeface="Courier New"/>
              </a:rPr>
              <a:t>tortoise</a:t>
            </a:r>
            <a:r>
              <a:rPr b="1" lang="en-GB">
                <a:latin typeface="Courier New"/>
                <a:ea typeface="Courier New"/>
                <a:cs typeface="Courier New"/>
                <a:sym typeface="Courier New"/>
              </a:rPr>
              <a:t>.forward(10).</a:t>
            </a:r>
            <a:endParaRPr b="1">
              <a:latin typeface="Courier New"/>
              <a:ea typeface="Courier New"/>
              <a:cs typeface="Courier New"/>
              <a:sym typeface="Courier New"/>
            </a:endParaRPr>
          </a:p>
        </p:txBody>
      </p:sp>
      <p:sp>
        <p:nvSpPr>
          <p:cNvPr id="160" name="Google Shape;160;p2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Turtle Disco</a:t>
            </a:r>
            <a:endParaRPr/>
          </a:p>
        </p:txBody>
      </p:sp>
      <p:sp>
        <p:nvSpPr>
          <p:cNvPr id="166" name="Google Shape;166;p28"/>
          <p:cNvSpPr txBox="1"/>
          <p:nvPr>
            <p:ph idx="1" type="body"/>
          </p:nvPr>
        </p:nvSpPr>
        <p:spPr>
          <a:xfrm>
            <a:off x="311700" y="1017725"/>
            <a:ext cx="8520600" cy="388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Using a  loops, colours and the random library, can you code a turtle’s disco?</a:t>
            </a:r>
            <a:endParaRPr/>
          </a:p>
          <a:p>
            <a:pPr indent="0" lvl="0" marL="0">
              <a:spcBef>
                <a:spcPts val="1600"/>
              </a:spcBef>
              <a:spcAft>
                <a:spcPts val="0"/>
              </a:spcAft>
              <a:buNone/>
            </a:pPr>
            <a:r>
              <a:rPr lang="en-GB"/>
              <a:t>You need to (in order):</a:t>
            </a:r>
            <a:endParaRPr/>
          </a:p>
          <a:p>
            <a:pPr indent="-342900" lvl="0" marL="457200" rtl="0">
              <a:spcBef>
                <a:spcPts val="1600"/>
              </a:spcBef>
              <a:spcAft>
                <a:spcPts val="0"/>
              </a:spcAft>
              <a:buSzPts val="1800"/>
              <a:buChar char="●"/>
            </a:pPr>
            <a:r>
              <a:rPr lang="en-GB"/>
              <a:t>Import turtle</a:t>
            </a:r>
            <a:endParaRPr/>
          </a:p>
          <a:p>
            <a:pPr indent="-342900" lvl="0" marL="457200" rtl="0">
              <a:spcBef>
                <a:spcPts val="0"/>
              </a:spcBef>
              <a:spcAft>
                <a:spcPts val="0"/>
              </a:spcAft>
              <a:buSzPts val="1800"/>
              <a:buChar char="●"/>
            </a:pPr>
            <a:r>
              <a:rPr lang="en-GB"/>
              <a:t>Create 6 turtle guests with different (creative!) names in different positions </a:t>
            </a:r>
            <a:r>
              <a:rPr lang="en-GB" sz="1200"/>
              <a:t>and, if you want, change their shape to turtles (optional - the code for this is </a:t>
            </a:r>
            <a:r>
              <a:rPr b="1" lang="en-GB" sz="1200">
                <a:latin typeface="Courier New"/>
                <a:ea typeface="Courier New"/>
                <a:cs typeface="Courier New"/>
                <a:sym typeface="Courier New"/>
              </a:rPr>
              <a:t>turtle.shape(‘turtle’)</a:t>
            </a:r>
            <a:r>
              <a:rPr lang="en-GB" sz="1200"/>
              <a:t>)</a:t>
            </a:r>
            <a:endParaRPr sz="1200"/>
          </a:p>
          <a:p>
            <a:pPr indent="-342900" lvl="0" marL="457200" rtl="0">
              <a:spcBef>
                <a:spcPts val="0"/>
              </a:spcBef>
              <a:spcAft>
                <a:spcPts val="0"/>
              </a:spcAft>
              <a:buSzPts val="1800"/>
              <a:buChar char="●"/>
            </a:pPr>
            <a:r>
              <a:rPr lang="en-GB"/>
              <a:t>Make a FOR loop, repeating 50 times, in which</a:t>
            </a:r>
            <a:endParaRPr/>
          </a:p>
          <a:p>
            <a:pPr indent="-317500" lvl="1" marL="914400" rtl="0">
              <a:spcBef>
                <a:spcPts val="0"/>
              </a:spcBef>
              <a:spcAft>
                <a:spcPts val="0"/>
              </a:spcAft>
              <a:buSzPts val="1400"/>
              <a:buChar char="➤"/>
            </a:pPr>
            <a:r>
              <a:rPr lang="en-GB"/>
              <a:t>The background colour changes to a random colour out of a list</a:t>
            </a:r>
            <a:endParaRPr/>
          </a:p>
          <a:p>
            <a:pPr indent="-317500" lvl="1" marL="914400" rtl="0">
              <a:spcBef>
                <a:spcPts val="0"/>
              </a:spcBef>
              <a:spcAft>
                <a:spcPts val="0"/>
              </a:spcAft>
              <a:buSzPts val="1400"/>
              <a:buChar char="➤"/>
            </a:pPr>
            <a:r>
              <a:rPr lang="en-GB"/>
              <a:t>The turtles move forward 10 steps</a:t>
            </a:r>
            <a:endParaRPr/>
          </a:p>
          <a:p>
            <a:pPr indent="-317500" lvl="1" marL="914400" rtl="0">
              <a:spcBef>
                <a:spcPts val="0"/>
              </a:spcBef>
              <a:spcAft>
                <a:spcPts val="0"/>
              </a:spcAft>
              <a:buSzPts val="1400"/>
              <a:buChar char="➤"/>
            </a:pPr>
            <a:r>
              <a:rPr lang="en-GB"/>
              <a:t>The background colour changes again</a:t>
            </a:r>
            <a:endParaRPr/>
          </a:p>
          <a:p>
            <a:pPr indent="-317500" lvl="1" marL="914400" rtl="0">
              <a:spcBef>
                <a:spcPts val="0"/>
              </a:spcBef>
              <a:spcAft>
                <a:spcPts val="0"/>
              </a:spcAft>
              <a:buSzPts val="1400"/>
              <a:buChar char="➤"/>
            </a:pPr>
            <a:r>
              <a:rPr lang="en-GB"/>
              <a:t>The turtles move backwards 20 steps</a:t>
            </a:r>
            <a:endParaRPr/>
          </a:p>
          <a:p>
            <a:pPr indent="-317500" lvl="1" marL="914400">
              <a:spcBef>
                <a:spcPts val="0"/>
              </a:spcBef>
              <a:spcAft>
                <a:spcPts val="0"/>
              </a:spcAft>
              <a:buSzPts val="1400"/>
              <a:buChar char="➤"/>
            </a:pPr>
            <a:r>
              <a:rPr lang="en-GB"/>
              <a:t>The background colour changes again</a:t>
            </a:r>
            <a:endParaRPr/>
          </a:p>
        </p:txBody>
      </p:sp>
      <p:sp>
        <p:nvSpPr>
          <p:cNvPr id="167" name="Google Shape;167;p2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9"/>
          <p:cNvSpPr txBox="1"/>
          <p:nvPr>
            <p:ph type="title"/>
          </p:nvPr>
        </p:nvSpPr>
        <p:spPr>
          <a:xfrm>
            <a:off x="311700" y="1255275"/>
            <a:ext cx="8520600" cy="1890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GB"/>
              <a:t>Thanks!</a:t>
            </a:r>
            <a:endParaRPr/>
          </a:p>
        </p:txBody>
      </p:sp>
      <p:sp>
        <p:nvSpPr>
          <p:cNvPr id="173" name="Google Shape;173;p29"/>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t>Now that you know some Turtle commands, keep on coding! If you get stuck or don’t know the right words to use, you can also visit the turtle documentation which has pretty much all the Turtle language, and you can learn more from tutorials easily available on the Internet! </a:t>
            </a:r>
            <a:endParaRPr/>
          </a:p>
        </p:txBody>
      </p:sp>
      <p:sp>
        <p:nvSpPr>
          <p:cNvPr id="174" name="Google Shape;174;p2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latin typeface="Yanone Kaffeesatz"/>
                <a:ea typeface="Yanone Kaffeesatz"/>
                <a:cs typeface="Yanone Kaffeesatz"/>
                <a:sym typeface="Yanone Kaffeesatz"/>
              </a:rPr>
              <a:t>Libraries</a:t>
            </a:r>
            <a:endParaRPr>
              <a:latin typeface="Yanone Kaffeesatz"/>
              <a:ea typeface="Yanone Kaffeesatz"/>
              <a:cs typeface="Yanone Kaffeesatz"/>
              <a:sym typeface="Yanone Kaffeesatz"/>
            </a:endParaRPr>
          </a:p>
        </p:txBody>
      </p:sp>
      <p:sp>
        <p:nvSpPr>
          <p:cNvPr id="66" name="Google Shape;66;p14"/>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Salsa"/>
              <a:buChar char="●"/>
            </a:pPr>
            <a:r>
              <a:rPr lang="en-GB">
                <a:latin typeface="Salsa"/>
                <a:ea typeface="Salsa"/>
                <a:cs typeface="Salsa"/>
                <a:sym typeface="Salsa"/>
              </a:rPr>
              <a:t>In python, a programmer can use a ‘library’</a:t>
            </a:r>
            <a:endParaRPr sz="1200">
              <a:solidFill>
                <a:srgbClr val="222222"/>
              </a:solidFill>
              <a:latin typeface="Arial"/>
              <a:ea typeface="Arial"/>
              <a:cs typeface="Arial"/>
              <a:sym typeface="Arial"/>
            </a:endParaRPr>
          </a:p>
          <a:p>
            <a:pPr indent="-342900" lvl="0" marL="457200" rtl="0">
              <a:spcBef>
                <a:spcPts val="0"/>
              </a:spcBef>
              <a:spcAft>
                <a:spcPts val="0"/>
              </a:spcAft>
              <a:buSzPts val="1800"/>
              <a:buFont typeface="Salsa"/>
              <a:buChar char="●"/>
            </a:pPr>
            <a:r>
              <a:rPr lang="en-GB">
                <a:latin typeface="Salsa"/>
                <a:ea typeface="Salsa"/>
                <a:cs typeface="Salsa"/>
                <a:sym typeface="Salsa"/>
              </a:rPr>
              <a:t>A python library has a collection of readymade code that the programmer can use in their own code</a:t>
            </a:r>
            <a:endParaRPr>
              <a:latin typeface="Salsa"/>
              <a:ea typeface="Salsa"/>
              <a:cs typeface="Salsa"/>
              <a:sym typeface="Salsa"/>
            </a:endParaRPr>
          </a:p>
          <a:p>
            <a:pPr indent="-342900" lvl="0" marL="457200" rtl="0">
              <a:spcBef>
                <a:spcPts val="0"/>
              </a:spcBef>
              <a:spcAft>
                <a:spcPts val="0"/>
              </a:spcAft>
              <a:buSzPts val="1800"/>
              <a:buFont typeface="Salsa"/>
              <a:buChar char="●"/>
            </a:pPr>
            <a:r>
              <a:rPr lang="en-GB">
                <a:latin typeface="Salsa"/>
                <a:ea typeface="Salsa"/>
                <a:cs typeface="Salsa"/>
                <a:sym typeface="Salsa"/>
              </a:rPr>
              <a:t>For example:</a:t>
            </a:r>
            <a:endParaRPr>
              <a:latin typeface="Salsa"/>
              <a:ea typeface="Salsa"/>
              <a:cs typeface="Salsa"/>
              <a:sym typeface="Salsa"/>
            </a:endParaRPr>
          </a:p>
          <a:p>
            <a:pPr indent="-317500" lvl="1" marL="914400" rtl="0">
              <a:spcBef>
                <a:spcPts val="0"/>
              </a:spcBef>
              <a:spcAft>
                <a:spcPts val="0"/>
              </a:spcAft>
              <a:buSzPts val="1400"/>
              <a:buFont typeface="Salsa"/>
              <a:buChar char="➤"/>
            </a:pPr>
            <a:r>
              <a:rPr lang="en-GB">
                <a:latin typeface="Salsa"/>
                <a:ea typeface="Salsa"/>
                <a:cs typeface="Salsa"/>
                <a:sym typeface="Salsa"/>
              </a:rPr>
              <a:t>Numpy (helps work with maths/numbers)</a:t>
            </a:r>
            <a:endParaRPr>
              <a:latin typeface="Salsa"/>
              <a:ea typeface="Salsa"/>
              <a:cs typeface="Salsa"/>
              <a:sym typeface="Salsa"/>
            </a:endParaRPr>
          </a:p>
          <a:p>
            <a:pPr indent="-317500" lvl="1" marL="914400" rtl="0">
              <a:spcBef>
                <a:spcPts val="0"/>
              </a:spcBef>
              <a:spcAft>
                <a:spcPts val="0"/>
              </a:spcAft>
              <a:buSzPts val="1400"/>
              <a:buFont typeface="Salsa"/>
              <a:buChar char="➤"/>
            </a:pPr>
            <a:r>
              <a:rPr lang="en-GB">
                <a:latin typeface="Salsa"/>
                <a:ea typeface="Salsa"/>
                <a:cs typeface="Salsa"/>
                <a:sym typeface="Salsa"/>
              </a:rPr>
              <a:t>Matplotlib (helps draw graphs)</a:t>
            </a:r>
            <a:endParaRPr>
              <a:latin typeface="Salsa"/>
              <a:ea typeface="Salsa"/>
              <a:cs typeface="Salsa"/>
              <a:sym typeface="Salsa"/>
            </a:endParaRPr>
          </a:p>
          <a:p>
            <a:pPr indent="-317500" lvl="1" marL="914400" rtl="0">
              <a:spcBef>
                <a:spcPts val="0"/>
              </a:spcBef>
              <a:spcAft>
                <a:spcPts val="0"/>
              </a:spcAft>
              <a:buSzPts val="1400"/>
              <a:buFont typeface="Salsa"/>
              <a:buChar char="➤"/>
            </a:pPr>
            <a:r>
              <a:rPr lang="en-GB">
                <a:latin typeface="Salsa"/>
                <a:ea typeface="Salsa"/>
                <a:cs typeface="Salsa"/>
                <a:sym typeface="Salsa"/>
              </a:rPr>
              <a:t>Random (has commands to generate random items from a list)</a:t>
            </a:r>
            <a:endParaRPr>
              <a:latin typeface="Salsa"/>
              <a:ea typeface="Salsa"/>
              <a:cs typeface="Salsa"/>
              <a:sym typeface="Salsa"/>
            </a:endParaRPr>
          </a:p>
          <a:p>
            <a:pPr indent="-317500" lvl="1" marL="914400" rtl="0">
              <a:spcBef>
                <a:spcPts val="0"/>
              </a:spcBef>
              <a:spcAft>
                <a:spcPts val="0"/>
              </a:spcAft>
              <a:buSzPts val="1400"/>
              <a:buFont typeface="Salsa"/>
              <a:buChar char="➤"/>
            </a:pPr>
            <a:r>
              <a:rPr lang="en-GB">
                <a:latin typeface="Salsa"/>
                <a:ea typeface="Salsa"/>
                <a:cs typeface="Salsa"/>
                <a:sym typeface="Salsa"/>
              </a:rPr>
              <a:t>TKinter (helps create graphics)</a:t>
            </a:r>
            <a:endParaRPr>
              <a:latin typeface="Salsa"/>
              <a:ea typeface="Salsa"/>
              <a:cs typeface="Salsa"/>
              <a:sym typeface="Salsa"/>
            </a:endParaRPr>
          </a:p>
          <a:p>
            <a:pPr indent="-317500" lvl="1" marL="914400" rtl="0">
              <a:spcBef>
                <a:spcPts val="0"/>
              </a:spcBef>
              <a:spcAft>
                <a:spcPts val="0"/>
              </a:spcAft>
              <a:buSzPts val="1400"/>
              <a:buFont typeface="Salsa"/>
              <a:buChar char="➤"/>
            </a:pPr>
            <a:r>
              <a:rPr lang="en-GB">
                <a:latin typeface="Salsa"/>
                <a:ea typeface="Salsa"/>
                <a:cs typeface="Salsa"/>
                <a:sym typeface="Salsa"/>
              </a:rPr>
              <a:t>Turtle! </a:t>
            </a:r>
            <a:endParaRPr>
              <a:latin typeface="Salsa"/>
              <a:ea typeface="Salsa"/>
              <a:cs typeface="Salsa"/>
              <a:sym typeface="Salsa"/>
            </a:endParaRPr>
          </a:p>
        </p:txBody>
      </p:sp>
      <p:sp>
        <p:nvSpPr>
          <p:cNvPr id="67" name="Google Shape;67;p1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latin typeface="Yanone Kaffeesatz"/>
                <a:ea typeface="Yanone Kaffeesatz"/>
                <a:cs typeface="Yanone Kaffeesatz"/>
                <a:sym typeface="Yanone Kaffeesatz"/>
              </a:rPr>
              <a:t>Turtle</a:t>
            </a:r>
            <a:endParaRPr>
              <a:latin typeface="Yanone Kaffeesatz"/>
              <a:ea typeface="Yanone Kaffeesatz"/>
              <a:cs typeface="Yanone Kaffeesatz"/>
              <a:sym typeface="Yanone Kaffeesatz"/>
            </a:endParaRPr>
          </a:p>
        </p:txBody>
      </p:sp>
      <p:sp>
        <p:nvSpPr>
          <p:cNvPr id="73" name="Google Shape;73;p15"/>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Turtle lets you create a ‘turtle’ [</a:t>
            </a:r>
            <a:r>
              <a:rPr b="1" lang="en-GB">
                <a:latin typeface="Courier New"/>
                <a:ea typeface="Courier New"/>
                <a:cs typeface="Courier New"/>
                <a:sym typeface="Courier New"/>
              </a:rPr>
              <a:t>my_turtle = turtle.Turtle()</a:t>
            </a:r>
            <a:r>
              <a:rPr lang="en-GB"/>
              <a:t>] that you can control - move forward, backward, draw, interact with other turtles etc.</a:t>
            </a:r>
            <a:endParaRPr/>
          </a:p>
          <a:p>
            <a:pPr indent="0" lvl="0" marL="0">
              <a:spcBef>
                <a:spcPts val="1600"/>
              </a:spcBef>
              <a:spcAft>
                <a:spcPts val="0"/>
              </a:spcAft>
              <a:buNone/>
            </a:pPr>
            <a:r>
              <a:rPr lang="en-GB"/>
              <a:t>Turtle is quite easy to use once you get the hang of it.</a:t>
            </a:r>
            <a:endParaRPr/>
          </a:p>
          <a:p>
            <a:pPr indent="0" lvl="0" marL="0" rtl="0">
              <a:spcBef>
                <a:spcPts val="1600"/>
              </a:spcBef>
              <a:spcAft>
                <a:spcPts val="0"/>
              </a:spcAft>
              <a:buNone/>
            </a:pPr>
            <a:r>
              <a:t/>
            </a:r>
            <a:endParaRPr/>
          </a:p>
          <a:p>
            <a:pPr indent="0" lvl="0" marL="0" rtl="0">
              <a:spcBef>
                <a:spcPts val="1600"/>
              </a:spcBef>
              <a:spcAft>
                <a:spcPts val="1600"/>
              </a:spcAft>
              <a:buNone/>
            </a:pPr>
            <a:r>
              <a:rPr i="1" lang="en-GB"/>
              <a:t>A ‘turtle’ can be considered quite similar to a ‘sprite’ from Scratch. </a:t>
            </a:r>
            <a:endParaRPr i="1"/>
          </a:p>
        </p:txBody>
      </p:sp>
      <p:sp>
        <p:nvSpPr>
          <p:cNvPr id="74" name="Google Shape;74;p1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Before we start coding...</a:t>
            </a:r>
            <a:endParaRPr/>
          </a:p>
        </p:txBody>
      </p:sp>
      <p:sp>
        <p:nvSpPr>
          <p:cNvPr id="80" name="Google Shape;80;p16"/>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Let’s have a look at some more advanced programmes coded using turtle</a:t>
            </a:r>
            <a:r>
              <a:rPr lang="en-GB"/>
              <a:t>...</a:t>
            </a:r>
            <a:endParaRPr/>
          </a:p>
          <a:p>
            <a:pPr indent="0" lvl="0" marL="0">
              <a:spcBef>
                <a:spcPts val="1600"/>
              </a:spcBef>
              <a:spcAft>
                <a:spcPts val="1600"/>
              </a:spcAft>
              <a:buNone/>
            </a:pPr>
            <a:r>
              <a:t/>
            </a:r>
            <a:endParaRPr/>
          </a:p>
        </p:txBody>
      </p:sp>
      <p:sp>
        <p:nvSpPr>
          <p:cNvPr id="81" name="Google Shape;81;p1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pic>
        <p:nvPicPr>
          <p:cNvPr id="82" name="Google Shape;82;p16"/>
          <p:cNvPicPr preferRelativeResize="0"/>
          <p:nvPr/>
        </p:nvPicPr>
        <p:blipFill>
          <a:blip r:embed="rId3">
            <a:alphaModFix/>
          </a:blip>
          <a:stretch>
            <a:fillRect/>
          </a:stretch>
        </p:blipFill>
        <p:spPr>
          <a:xfrm>
            <a:off x="6231050" y="1457650"/>
            <a:ext cx="2897818" cy="2824275"/>
          </a:xfrm>
          <a:prstGeom prst="rect">
            <a:avLst/>
          </a:prstGeom>
          <a:noFill/>
          <a:ln>
            <a:noFill/>
          </a:ln>
        </p:spPr>
      </p:pic>
      <p:pic>
        <p:nvPicPr>
          <p:cNvPr id="83" name="Google Shape;83;p16"/>
          <p:cNvPicPr preferRelativeResize="0"/>
          <p:nvPr/>
        </p:nvPicPr>
        <p:blipFill>
          <a:blip r:embed="rId4">
            <a:alphaModFix/>
          </a:blip>
          <a:stretch>
            <a:fillRect/>
          </a:stretch>
        </p:blipFill>
        <p:spPr>
          <a:xfrm>
            <a:off x="57725" y="1445450"/>
            <a:ext cx="3149149" cy="2849232"/>
          </a:xfrm>
          <a:prstGeom prst="rect">
            <a:avLst/>
          </a:prstGeom>
          <a:noFill/>
          <a:ln>
            <a:noFill/>
          </a:ln>
        </p:spPr>
      </p:pic>
      <p:pic>
        <p:nvPicPr>
          <p:cNvPr id="84" name="Google Shape;84;p16"/>
          <p:cNvPicPr preferRelativeResize="0"/>
          <p:nvPr/>
        </p:nvPicPr>
        <p:blipFill>
          <a:blip r:embed="rId5">
            <a:alphaModFix/>
          </a:blip>
          <a:stretch>
            <a:fillRect/>
          </a:stretch>
        </p:blipFill>
        <p:spPr>
          <a:xfrm>
            <a:off x="3206875" y="1457925"/>
            <a:ext cx="3024175" cy="282428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900"/>
                                        <p:tgtEl>
                                          <p:spTgt spid="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000"/>
                                        <p:tgtEl>
                                          <p:spTgt spid="8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Basic Turtle Commands</a:t>
            </a:r>
            <a:endParaRPr/>
          </a:p>
        </p:txBody>
      </p:sp>
      <p:sp>
        <p:nvSpPr>
          <p:cNvPr id="90" name="Google Shape;90;p17"/>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Font typeface="Courier New"/>
              <a:buChar char="●"/>
            </a:pPr>
            <a:r>
              <a:rPr b="1" lang="en-GB">
                <a:latin typeface="Courier New"/>
                <a:ea typeface="Courier New"/>
                <a:cs typeface="Courier New"/>
                <a:sym typeface="Courier New"/>
              </a:rPr>
              <a:t>turtle.forward(100)</a:t>
            </a:r>
            <a:endParaRPr b="1">
              <a:latin typeface="Courier New"/>
              <a:ea typeface="Courier New"/>
              <a:cs typeface="Courier New"/>
              <a:sym typeface="Courier New"/>
            </a:endParaRPr>
          </a:p>
          <a:p>
            <a:pPr indent="-317500" lvl="1" marL="914400" rtl="0">
              <a:spcBef>
                <a:spcPts val="1600"/>
              </a:spcBef>
              <a:spcAft>
                <a:spcPts val="0"/>
              </a:spcAft>
              <a:buSzPts val="1400"/>
              <a:buChar char="➤"/>
            </a:pPr>
            <a:r>
              <a:rPr lang="en-GB"/>
              <a:t>Moves the turtle forward 100 steps</a:t>
            </a:r>
            <a:endParaRPr/>
          </a:p>
          <a:p>
            <a:pPr indent="-342900" lvl="0" marL="457200" rtl="0">
              <a:spcBef>
                <a:spcPts val="1600"/>
              </a:spcBef>
              <a:spcAft>
                <a:spcPts val="0"/>
              </a:spcAft>
              <a:buSzPts val="1800"/>
              <a:buFont typeface="Courier New"/>
              <a:buChar char="●"/>
            </a:pPr>
            <a:r>
              <a:rPr b="1" lang="en-GB">
                <a:latin typeface="Courier New"/>
                <a:ea typeface="Courier New"/>
                <a:cs typeface="Courier New"/>
                <a:sym typeface="Courier New"/>
              </a:rPr>
              <a:t>turtle.right(90)</a:t>
            </a:r>
            <a:endParaRPr b="1">
              <a:latin typeface="Courier New"/>
              <a:ea typeface="Courier New"/>
              <a:cs typeface="Courier New"/>
              <a:sym typeface="Courier New"/>
            </a:endParaRPr>
          </a:p>
          <a:p>
            <a:pPr indent="-317500" lvl="1" marL="914400" rtl="0">
              <a:spcBef>
                <a:spcPts val="1600"/>
              </a:spcBef>
              <a:spcAft>
                <a:spcPts val="0"/>
              </a:spcAft>
              <a:buSzPts val="1400"/>
              <a:buChar char="➤"/>
            </a:pPr>
            <a:r>
              <a:rPr lang="en-GB"/>
              <a:t>Turns the turtle 90º right</a:t>
            </a:r>
            <a:endParaRPr/>
          </a:p>
          <a:p>
            <a:pPr indent="-342900" lvl="0" marL="457200" marR="0" rtl="0" algn="l">
              <a:lnSpc>
                <a:spcPct val="115000"/>
              </a:lnSpc>
              <a:spcBef>
                <a:spcPts val="1600"/>
              </a:spcBef>
              <a:spcAft>
                <a:spcPts val="0"/>
              </a:spcAft>
              <a:buClr>
                <a:schemeClr val="accent3"/>
              </a:buClr>
              <a:buSzPts val="1800"/>
              <a:buFont typeface="Courier New"/>
              <a:buChar char="●"/>
            </a:pPr>
            <a:r>
              <a:rPr b="1" lang="en-GB">
                <a:latin typeface="Courier New"/>
                <a:ea typeface="Courier New"/>
                <a:cs typeface="Courier New"/>
                <a:sym typeface="Courier New"/>
              </a:rPr>
              <a:t>turtle.goto(100, 100)</a:t>
            </a:r>
            <a:endParaRPr b="1">
              <a:latin typeface="Courier New"/>
              <a:ea typeface="Courier New"/>
              <a:cs typeface="Courier New"/>
              <a:sym typeface="Courier New"/>
            </a:endParaRPr>
          </a:p>
          <a:p>
            <a:pPr indent="-317500" lvl="1" marL="914400" marR="0" rtl="0" algn="l">
              <a:lnSpc>
                <a:spcPct val="115000"/>
              </a:lnSpc>
              <a:spcBef>
                <a:spcPts val="1600"/>
              </a:spcBef>
              <a:spcAft>
                <a:spcPts val="1600"/>
              </a:spcAft>
              <a:buSzPts val="1400"/>
              <a:buChar char="➤"/>
            </a:pPr>
            <a:r>
              <a:rPr lang="en-GB"/>
              <a:t>Places the turtle at coordinates x = 100, y = 100</a:t>
            </a:r>
            <a:endParaRPr/>
          </a:p>
        </p:txBody>
      </p:sp>
      <p:sp>
        <p:nvSpPr>
          <p:cNvPr id="91" name="Google Shape;91;p1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Putting together some code...</a:t>
            </a:r>
            <a:endParaRPr/>
          </a:p>
        </p:txBody>
      </p:sp>
      <p:sp>
        <p:nvSpPr>
          <p:cNvPr id="97" name="Google Shape;97;p18"/>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lnSpc>
                <a:spcPct val="100000"/>
              </a:lnSpc>
              <a:spcBef>
                <a:spcPts val="0"/>
              </a:spcBef>
              <a:spcAft>
                <a:spcPts val="0"/>
              </a:spcAft>
              <a:buNone/>
            </a:pPr>
            <a:r>
              <a:rPr lang="en-GB"/>
              <a:t>Now we’re going to put that code together...</a:t>
            </a:r>
            <a:endParaRPr/>
          </a:p>
          <a:p>
            <a:pPr indent="0" lvl="0" marL="0" rtl="0">
              <a:lnSpc>
                <a:spcPct val="100000"/>
              </a:lnSpc>
              <a:spcBef>
                <a:spcPts val="1600"/>
              </a:spcBef>
              <a:spcAft>
                <a:spcPts val="0"/>
              </a:spcAft>
              <a:buNone/>
            </a:pPr>
            <a:r>
              <a:rPr lang="en-GB">
                <a:highlight>
                  <a:srgbClr val="000000"/>
                </a:highlight>
              </a:rPr>
              <a:t>	</a:t>
            </a:r>
            <a:r>
              <a:rPr b="1" lang="en-GB" sz="1200">
                <a:highlight>
                  <a:srgbClr val="000000"/>
                </a:highlight>
                <a:latin typeface="Courier New"/>
                <a:ea typeface="Courier New"/>
                <a:cs typeface="Courier New"/>
                <a:sym typeface="Courier New"/>
              </a:rPr>
              <a:t>i</a:t>
            </a:r>
            <a:r>
              <a:rPr b="1" lang="en-GB" sz="1200">
                <a:highlight>
                  <a:srgbClr val="000000"/>
                </a:highlight>
                <a:latin typeface="Courier New"/>
                <a:ea typeface="Courier New"/>
                <a:cs typeface="Courier New"/>
                <a:sym typeface="Courier New"/>
              </a:rPr>
              <a:t>mport turtle</a:t>
            </a:r>
            <a:endParaRPr b="1" sz="1200">
              <a:highlight>
                <a:srgbClr val="000000"/>
              </a:highlight>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a:t>
            </a:r>
            <a:r>
              <a:rPr b="1" lang="en-GB" sz="1200">
                <a:latin typeface="Courier New"/>
                <a:ea typeface="Courier New"/>
                <a:cs typeface="Courier New"/>
                <a:sym typeface="Courier New"/>
              </a:rPr>
              <a:t>urtle.forward(100)</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turtle.right(90) </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turtle.forward(100)</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turtle.right(90)</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turtle.forward(100)</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turtle.right(90) </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turtle.forward(100)</a:t>
            </a:r>
            <a:endParaRPr b="1" sz="1200">
              <a:latin typeface="Courier New"/>
              <a:ea typeface="Courier New"/>
              <a:cs typeface="Courier New"/>
              <a:sym typeface="Courier New"/>
            </a:endParaRPr>
          </a:p>
          <a:p>
            <a:pPr indent="457200" lvl="0" marL="0" rtl="0">
              <a:lnSpc>
                <a:spcPct val="100000"/>
              </a:lnSpc>
              <a:spcBef>
                <a:spcPts val="200"/>
              </a:spcBef>
              <a:spcAft>
                <a:spcPts val="0"/>
              </a:spcAft>
              <a:buNone/>
            </a:pPr>
            <a:r>
              <a:rPr b="1" lang="en-GB" sz="1200">
                <a:latin typeface="Courier New"/>
                <a:ea typeface="Courier New"/>
                <a:cs typeface="Courier New"/>
                <a:sym typeface="Courier New"/>
              </a:rPr>
              <a:t>turtle.right(90)</a:t>
            </a:r>
            <a:endParaRPr b="1" sz="1200">
              <a:latin typeface="Courier New"/>
              <a:ea typeface="Courier New"/>
              <a:cs typeface="Courier New"/>
              <a:sym typeface="Courier New"/>
            </a:endParaRPr>
          </a:p>
          <a:p>
            <a:pPr indent="0" lvl="0" marL="0" rtl="0">
              <a:lnSpc>
                <a:spcPct val="100000"/>
              </a:lnSpc>
              <a:spcBef>
                <a:spcPts val="200"/>
              </a:spcBef>
              <a:spcAft>
                <a:spcPts val="0"/>
              </a:spcAft>
              <a:buNone/>
            </a:pPr>
            <a:r>
              <a:t/>
            </a:r>
            <a:endParaRPr b="1" sz="1200">
              <a:latin typeface="Courier New"/>
              <a:ea typeface="Courier New"/>
              <a:cs typeface="Courier New"/>
              <a:sym typeface="Courier New"/>
            </a:endParaRPr>
          </a:p>
          <a:p>
            <a:pPr indent="0" lvl="0" marL="0" rtl="0">
              <a:lnSpc>
                <a:spcPct val="100000"/>
              </a:lnSpc>
              <a:spcBef>
                <a:spcPts val="200"/>
              </a:spcBef>
              <a:spcAft>
                <a:spcPts val="0"/>
              </a:spcAft>
              <a:buNone/>
            </a:pPr>
            <a:r>
              <a:rPr lang="en-GB"/>
              <a:t>What shape will this draw?</a:t>
            </a:r>
            <a:endParaRPr/>
          </a:p>
          <a:p>
            <a:pPr indent="0" lvl="0" marL="0" rtl="0">
              <a:lnSpc>
                <a:spcPct val="100000"/>
              </a:lnSpc>
              <a:spcBef>
                <a:spcPts val="200"/>
              </a:spcBef>
              <a:spcAft>
                <a:spcPts val="0"/>
              </a:spcAft>
              <a:buNone/>
            </a:pPr>
            <a:r>
              <a:t/>
            </a:r>
            <a:endParaRPr/>
          </a:p>
          <a:p>
            <a:pPr indent="457200" lvl="0" marL="0">
              <a:spcBef>
                <a:spcPts val="200"/>
              </a:spcBef>
              <a:spcAft>
                <a:spcPts val="1600"/>
              </a:spcAft>
              <a:buNone/>
            </a:pPr>
            <a:r>
              <a:t/>
            </a:r>
            <a:endParaRPr>
              <a:latin typeface="Courier New"/>
              <a:ea typeface="Courier New"/>
              <a:cs typeface="Courier New"/>
              <a:sym typeface="Courier New"/>
            </a:endParaRPr>
          </a:p>
        </p:txBody>
      </p:sp>
      <p:sp>
        <p:nvSpPr>
          <p:cNvPr id="98" name="Google Shape;98;p1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9"/>
          <p:cNvSpPr txBox="1"/>
          <p:nvPr>
            <p:ph type="title"/>
          </p:nvPr>
        </p:nvSpPr>
        <p:spPr>
          <a:xfrm>
            <a:off x="97400" y="95350"/>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Let’s test it!</a:t>
            </a:r>
            <a:endParaRPr/>
          </a:p>
        </p:txBody>
      </p:sp>
      <p:sp>
        <p:nvSpPr>
          <p:cNvPr id="104" name="Google Shape;104;p1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pic>
        <p:nvPicPr>
          <p:cNvPr id="105" name="Google Shape;105;p19" title="TurtleDemo.mov">
            <a:hlinkClick r:id="rId3"/>
          </p:cNvPr>
          <p:cNvPicPr preferRelativeResize="0"/>
          <p:nvPr/>
        </p:nvPicPr>
        <p:blipFill>
          <a:blip r:embed="rId4">
            <a:alphaModFix/>
          </a:blip>
          <a:stretch>
            <a:fillRect/>
          </a:stretch>
        </p:blipFill>
        <p:spPr>
          <a:xfrm>
            <a:off x="2347827" y="0"/>
            <a:ext cx="6796172"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Loops</a:t>
            </a:r>
            <a:endParaRPr/>
          </a:p>
        </p:txBody>
      </p:sp>
      <p:sp>
        <p:nvSpPr>
          <p:cNvPr id="111" name="Google Shape;111;p20"/>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Loops are also useful in turtle. </a:t>
            </a:r>
            <a:endParaRPr/>
          </a:p>
          <a:p>
            <a:pPr indent="0" lvl="0" marL="0">
              <a:spcBef>
                <a:spcPts val="1600"/>
              </a:spcBef>
              <a:spcAft>
                <a:spcPts val="0"/>
              </a:spcAft>
              <a:buNone/>
            </a:pPr>
            <a:r>
              <a:rPr lang="en-GB"/>
              <a:t>It helps save A LOT of typing. </a:t>
            </a:r>
            <a:endParaRPr/>
          </a:p>
          <a:p>
            <a:pPr indent="0" lvl="0" marL="0">
              <a:spcBef>
                <a:spcPts val="1600"/>
              </a:spcBef>
              <a:spcAft>
                <a:spcPts val="0"/>
              </a:spcAft>
              <a:buNone/>
            </a:pPr>
            <a:r>
              <a:rPr lang="en-GB"/>
              <a:t>There are two types of loops: FOR loops and WHILE loops. </a:t>
            </a:r>
            <a:endParaRPr/>
          </a:p>
          <a:p>
            <a:pPr indent="0" lvl="0" marL="0">
              <a:spcBef>
                <a:spcPts val="1600"/>
              </a:spcBef>
              <a:spcAft>
                <a:spcPts val="0"/>
              </a:spcAft>
              <a:buNone/>
            </a:pPr>
            <a:r>
              <a:rPr lang="en-GB"/>
              <a:t>We’re going to use a FOR loop</a:t>
            </a:r>
            <a:endParaRPr/>
          </a:p>
          <a:p>
            <a:pPr indent="0" lvl="0" marL="0">
              <a:spcBef>
                <a:spcPts val="1600"/>
              </a:spcBef>
              <a:spcAft>
                <a:spcPts val="0"/>
              </a:spcAft>
              <a:buNone/>
            </a:pPr>
            <a:r>
              <a:rPr lang="en-GB"/>
              <a:t>	</a:t>
            </a:r>
            <a:r>
              <a:rPr b="1" lang="en-GB">
                <a:latin typeface="Courier New"/>
                <a:ea typeface="Courier New"/>
                <a:cs typeface="Courier New"/>
                <a:sym typeface="Courier New"/>
              </a:rPr>
              <a:t>f</a:t>
            </a:r>
            <a:r>
              <a:rPr b="1" lang="en-GB">
                <a:latin typeface="Courier New"/>
                <a:ea typeface="Courier New"/>
                <a:cs typeface="Courier New"/>
                <a:sym typeface="Courier New"/>
              </a:rPr>
              <a:t>or _ in range </a:t>
            </a:r>
            <a:r>
              <a:rPr b="1" lang="en-GB">
                <a:highlight>
                  <a:srgbClr val="222222"/>
                </a:highlight>
                <a:latin typeface="Courier New"/>
                <a:ea typeface="Courier New"/>
                <a:cs typeface="Courier New"/>
                <a:sym typeface="Courier New"/>
              </a:rPr>
              <a:t>(20)</a:t>
            </a:r>
            <a:r>
              <a:rPr b="1" lang="en-GB">
                <a:latin typeface="Courier New"/>
                <a:ea typeface="Courier New"/>
                <a:cs typeface="Courier New"/>
                <a:sym typeface="Courier New"/>
              </a:rPr>
              <a:t>:</a:t>
            </a:r>
            <a:endParaRPr b="1">
              <a:latin typeface="Courier New"/>
              <a:ea typeface="Courier New"/>
              <a:cs typeface="Courier New"/>
              <a:sym typeface="Courier New"/>
            </a:endParaRPr>
          </a:p>
          <a:p>
            <a:pPr indent="0" lvl="0" marL="0">
              <a:spcBef>
                <a:spcPts val="1600"/>
              </a:spcBef>
              <a:spcAft>
                <a:spcPts val="0"/>
              </a:spcAft>
              <a:buNone/>
            </a:pPr>
            <a:r>
              <a:rPr b="1" lang="en-GB">
                <a:latin typeface="Courier New"/>
                <a:ea typeface="Courier New"/>
                <a:cs typeface="Courier New"/>
                <a:sym typeface="Courier New"/>
              </a:rPr>
              <a:t>	</a:t>
            </a:r>
            <a:r>
              <a:rPr b="1" lang="en-GB">
                <a:solidFill>
                  <a:srgbClr val="B3A771"/>
                </a:solidFill>
                <a:highlight>
                  <a:srgbClr val="000000"/>
                </a:highlight>
                <a:latin typeface="Courier New"/>
                <a:ea typeface="Courier New"/>
                <a:cs typeface="Courier New"/>
                <a:sym typeface="Courier New"/>
              </a:rPr>
              <a:t>	</a:t>
            </a:r>
            <a:r>
              <a:rPr b="1" lang="en-GB">
                <a:latin typeface="Courier New"/>
                <a:ea typeface="Courier New"/>
                <a:cs typeface="Courier New"/>
                <a:sym typeface="Courier New"/>
              </a:rPr>
              <a:t>d</a:t>
            </a:r>
            <a:r>
              <a:rPr b="1" lang="en-GB">
                <a:latin typeface="Courier New"/>
                <a:ea typeface="Courier New"/>
                <a:cs typeface="Courier New"/>
                <a:sym typeface="Courier New"/>
              </a:rPr>
              <a:t>o something </a:t>
            </a:r>
            <a:r>
              <a:rPr b="1" lang="en-GB"/>
              <a:t>(repeated)</a:t>
            </a:r>
            <a:endParaRPr b="1"/>
          </a:p>
          <a:p>
            <a:pPr indent="0" lvl="0" marL="0">
              <a:spcBef>
                <a:spcPts val="1600"/>
              </a:spcBef>
              <a:spcAft>
                <a:spcPts val="1600"/>
              </a:spcAft>
              <a:buNone/>
            </a:pPr>
            <a:r>
              <a:rPr b="1" lang="en-GB">
                <a:latin typeface="Courier New"/>
                <a:ea typeface="Courier New"/>
                <a:cs typeface="Courier New"/>
                <a:sym typeface="Courier New"/>
              </a:rPr>
              <a:t>	</a:t>
            </a:r>
            <a:r>
              <a:rPr b="1" lang="en-GB">
                <a:latin typeface="Courier New"/>
                <a:ea typeface="Courier New"/>
                <a:cs typeface="Courier New"/>
                <a:sym typeface="Courier New"/>
              </a:rPr>
              <a:t>d</a:t>
            </a:r>
            <a:r>
              <a:rPr b="1" lang="en-GB">
                <a:latin typeface="Courier New"/>
                <a:ea typeface="Courier New"/>
                <a:cs typeface="Courier New"/>
                <a:sym typeface="Courier New"/>
              </a:rPr>
              <a:t>o something else (</a:t>
            </a:r>
            <a:r>
              <a:rPr b="1" lang="en-GB"/>
              <a:t>not repeated)</a:t>
            </a:r>
            <a:endParaRPr b="1"/>
          </a:p>
        </p:txBody>
      </p:sp>
      <p:sp>
        <p:nvSpPr>
          <p:cNvPr id="112" name="Google Shape;112;p2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Drawing a square using loops</a:t>
            </a:r>
            <a:endParaRPr/>
          </a:p>
        </p:txBody>
      </p:sp>
      <p:sp>
        <p:nvSpPr>
          <p:cNvPr id="118" name="Google Shape;118;p21"/>
          <p:cNvSpPr txBox="1"/>
          <p:nvPr>
            <p:ph idx="1" type="body"/>
          </p:nvPr>
        </p:nvSpPr>
        <p:spPr>
          <a:xfrm>
            <a:off x="311700" y="101772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Here’s our square again. This time, instead of repeating lines again, we’re going to use a loop.</a:t>
            </a:r>
            <a:endParaRPr/>
          </a:p>
          <a:p>
            <a:pPr indent="457200" lvl="0" marL="0" marR="0" rtl="0" algn="l">
              <a:lnSpc>
                <a:spcPct val="100000"/>
              </a:lnSpc>
              <a:spcBef>
                <a:spcPts val="1600"/>
              </a:spcBef>
              <a:spcAft>
                <a:spcPts val="0"/>
              </a:spcAft>
              <a:buNone/>
            </a:pPr>
            <a:r>
              <a:rPr lang="en-GB" sz="1200">
                <a:latin typeface="Courier New"/>
                <a:ea typeface="Courier New"/>
                <a:cs typeface="Courier New"/>
                <a:sym typeface="Courier New"/>
              </a:rPr>
              <a:t>	</a:t>
            </a:r>
            <a:r>
              <a:rPr b="1" lang="en-GB" sz="1200">
                <a:latin typeface="Courier New"/>
                <a:ea typeface="Courier New"/>
                <a:cs typeface="Courier New"/>
                <a:sym typeface="Courier New"/>
              </a:rPr>
              <a:t>i</a:t>
            </a:r>
            <a:r>
              <a:rPr b="1" lang="en-GB" sz="1200">
                <a:latin typeface="Courier New"/>
                <a:ea typeface="Courier New"/>
                <a:cs typeface="Courier New"/>
                <a:sym typeface="Courier New"/>
              </a:rPr>
              <a:t>mport turtle</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a:t>
            </a:r>
            <a:r>
              <a:rPr b="1" lang="en-GB" sz="1200">
                <a:latin typeface="Courier New"/>
                <a:ea typeface="Courier New"/>
                <a:cs typeface="Courier New"/>
                <a:sym typeface="Courier New"/>
              </a:rPr>
              <a:t>f</a:t>
            </a:r>
            <a:r>
              <a:rPr b="1" lang="en-GB" sz="1200">
                <a:latin typeface="Courier New"/>
                <a:ea typeface="Courier New"/>
                <a:cs typeface="Courier New"/>
                <a:sym typeface="Courier New"/>
              </a:rPr>
              <a:t>or _ in range(4):</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turtle.forward(100)</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rPr b="1" lang="en-GB" sz="1200">
                <a:latin typeface="Courier New"/>
                <a:ea typeface="Courier New"/>
                <a:cs typeface="Courier New"/>
                <a:sym typeface="Courier New"/>
              </a:rPr>
              <a:t>		turtle.right(90)</a:t>
            </a:r>
            <a:endParaRPr b="1" sz="1200">
              <a:latin typeface="Courier New"/>
              <a:ea typeface="Courier New"/>
              <a:cs typeface="Courier New"/>
              <a:sym typeface="Courier New"/>
            </a:endParaRPr>
          </a:p>
          <a:p>
            <a:pPr indent="457200" lvl="0" marL="0" marR="0" rtl="0" algn="l">
              <a:lnSpc>
                <a:spcPct val="100000"/>
              </a:lnSpc>
              <a:spcBef>
                <a:spcPts val="200"/>
              </a:spcBef>
              <a:spcAft>
                <a:spcPts val="0"/>
              </a:spcAft>
              <a:buNone/>
            </a:pPr>
            <a:r>
              <a:t/>
            </a:r>
            <a:endParaRPr b="1" sz="1200">
              <a:latin typeface="Courier New"/>
              <a:ea typeface="Courier New"/>
              <a:cs typeface="Courier New"/>
              <a:sym typeface="Courier New"/>
            </a:endParaRPr>
          </a:p>
          <a:p>
            <a:pPr indent="0" lvl="0" marL="0" marR="0" rtl="0" algn="l">
              <a:lnSpc>
                <a:spcPct val="100000"/>
              </a:lnSpc>
              <a:spcBef>
                <a:spcPts val="200"/>
              </a:spcBef>
              <a:spcAft>
                <a:spcPts val="0"/>
              </a:spcAft>
              <a:buNone/>
            </a:pPr>
            <a:r>
              <a:rPr lang="en-GB"/>
              <a:t>That’s it! It’s so much easier than typing out every ‘forward’ and ‘right’ command, especially if we had tried to make a 100,000 sided shape.</a:t>
            </a:r>
            <a:endParaRPr/>
          </a:p>
          <a:p>
            <a:pPr indent="0" lvl="0" marL="0" marR="0" rtl="0" algn="l">
              <a:lnSpc>
                <a:spcPct val="100000"/>
              </a:lnSpc>
              <a:spcBef>
                <a:spcPts val="200"/>
              </a:spcBef>
              <a:spcAft>
                <a:spcPts val="200"/>
              </a:spcAft>
              <a:buNone/>
            </a:pPr>
            <a:r>
              <a:t/>
            </a:r>
            <a:endParaRPr/>
          </a:p>
        </p:txBody>
      </p:sp>
      <p:sp>
        <p:nvSpPr>
          <p:cNvPr id="119" name="Google Shape;119;p2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fld id="{00000000-1234-1234-1234-123412341234}" type="slidenum">
              <a:rPr lang="en-GB"/>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